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Montserrat"/>
      <p:regular r:id="rId10"/>
      <p:bold r:id="rId11"/>
      <p:italic r:id="rId12"/>
      <p:boldItalic r:id="rId13"/>
    </p:embeddedFont>
    <p:embeddedFont>
      <p:font typeface="Montserrat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bold.fntdata"/><Relationship Id="rId10" Type="http://schemas.openxmlformats.org/officeDocument/2006/relationships/font" Target="fonts/Montserrat-regular.fntdata"/><Relationship Id="rId13" Type="http://schemas.openxmlformats.org/officeDocument/2006/relationships/font" Target="fonts/Montserrat-boldItalic.fntdata"/><Relationship Id="rId12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Light-bold.fntdata"/><Relationship Id="rId14" Type="http://schemas.openxmlformats.org/officeDocument/2006/relationships/font" Target="fonts/MontserratLight-regular.fntdata"/><Relationship Id="rId17" Type="http://schemas.openxmlformats.org/officeDocument/2006/relationships/font" Target="fonts/MontserratLight-boldItalic.fntdata"/><Relationship Id="rId16" Type="http://schemas.openxmlformats.org/officeDocument/2006/relationships/font" Target="fonts/Montserrat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linkedin.com/learning-login/share?forceAccount=false&amp;redirect=https%3A%2F%2Fwww.linkedin.com%2Flearning%2Fhow-to-research-and-write-using-generative-ai-tools%3Ftrk%3Dshare_ent_url%26shareId%3DCSag%252BQ9bSWeeoVg0kChr%252Fw%253D%253D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linkedin.com/learning-login/share?forceAccount=false&amp;redirect=https%3A%2F%2Fwww.linkedin.com%2Flearning%2Fhow-to-research-and-write-using-generative-ai-tools%3Ftrk%3Dshare_ent_url%26shareId%3DCSag%252BQ9bSWeeoVg0kChr%252Fw%253D%253D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linkedin.com/learning-login/share?forceAccount=false&amp;redirect=https%3A%2F%2Fwww.linkedin.com%2Flearning%2Fhow-to-research-and-write-using-generative-ai-tools%3Ftrk%3Dshare_ent_url%26shareId%3DCSag%252BQ9bSWeeoVg0kChr%252Fw%253D%253D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41ad7b461e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41ad7b461e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Start by deciding on the task you want help with.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Break that task down into lots of sub-tasks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Drag these sub-tasks into one of the three rows to show whether it’s something you’ll do yourself, something the AI will do or something you will collaborate on with the AI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Start writing prompts for anything you will hand to the AI or collaborate on with the AI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need help writing prompts, take my course “</a:t>
            </a:r>
            <a:r>
              <a:rPr lang="en-GB" u="sng">
                <a:solidFill>
                  <a:schemeClr val="hlink"/>
                </a:solidFill>
                <a:hlinkClick r:id="rId2"/>
              </a:rPr>
              <a:t>How to Research and Write Using Generative AI Tools</a:t>
            </a:r>
            <a:r>
              <a:rPr lang="en-GB"/>
              <a:t>”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41ad7b461e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41ad7b461e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>
                <a:solidFill>
                  <a:schemeClr val="dk1"/>
                </a:solidFill>
              </a:rPr>
              <a:t>Start by deciding on the task you want help with.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>
                <a:solidFill>
                  <a:schemeClr val="dk1"/>
                </a:solidFill>
              </a:rPr>
              <a:t>Break that task down into lots of sub-tasks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>
                <a:solidFill>
                  <a:schemeClr val="dk1"/>
                </a:solidFill>
              </a:rPr>
              <a:t>Drag these sub-tasks into one of the three rows to show whether it’s something you’ll do yourself, something the AI will do or something you will collaborate on with the AI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>
                <a:solidFill>
                  <a:schemeClr val="dk1"/>
                </a:solidFill>
              </a:rPr>
              <a:t>Start writing prompts for anything you will hand to the AI or collaborate on with the AI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If you need help writing prompts, take my course “</a:t>
            </a:r>
            <a:r>
              <a:rPr lang="en-GB" u="sng">
                <a:solidFill>
                  <a:schemeClr val="hlink"/>
                </a:solidFill>
                <a:hlinkClick r:id="rId2"/>
              </a:rPr>
              <a:t>How to Research and Write Using Generative AI Tools</a:t>
            </a:r>
            <a:r>
              <a:rPr lang="en-GB">
                <a:solidFill>
                  <a:schemeClr val="dk1"/>
                </a:solidFill>
              </a:rPr>
              <a:t>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41ad7b461e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41ad7b461e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>
                <a:solidFill>
                  <a:schemeClr val="dk1"/>
                </a:solidFill>
              </a:rPr>
              <a:t>Start by deciding on the task you want help with.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>
                <a:solidFill>
                  <a:schemeClr val="dk1"/>
                </a:solidFill>
              </a:rPr>
              <a:t>Break that task down into lots of sub-tasks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>
                <a:solidFill>
                  <a:schemeClr val="dk1"/>
                </a:solidFill>
              </a:rPr>
              <a:t>Drag these sub-tasks into one of the three rows to show whether it’s something you’ll do yourself, something the AI will do or something you will collaborate on with the AI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>
                <a:solidFill>
                  <a:schemeClr val="dk1"/>
                </a:solidFill>
              </a:rPr>
              <a:t>Start writing prompts for anything you will hand to the AI or collaborate on with the AI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If you need help writing prompts, take my course “</a:t>
            </a:r>
            <a:r>
              <a:rPr lang="en-GB" u="sng">
                <a:solidFill>
                  <a:schemeClr val="hlink"/>
                </a:solidFill>
                <a:hlinkClick r:id="rId2"/>
              </a:rPr>
              <a:t>How to Research and Write Using Generative AI Tools</a:t>
            </a:r>
            <a:r>
              <a:rPr lang="en-GB">
                <a:solidFill>
                  <a:schemeClr val="dk1"/>
                </a:solidFill>
              </a:rPr>
              <a:t>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10"/>
          <p:cNvGrpSpPr/>
          <p:nvPr/>
        </p:nvGrpSpPr>
        <p:grpSpPr>
          <a:xfrm>
            <a:off x="181525" y="2154250"/>
            <a:ext cx="8804400" cy="2784000"/>
            <a:chOff x="181525" y="1332100"/>
            <a:chExt cx="8804400" cy="2784000"/>
          </a:xfrm>
        </p:grpSpPr>
        <p:sp>
          <p:nvSpPr>
            <p:cNvPr id="43" name="Google Shape;43;p10"/>
            <p:cNvSpPr/>
            <p:nvPr/>
          </p:nvSpPr>
          <p:spPr>
            <a:xfrm>
              <a:off x="181525" y="2270225"/>
              <a:ext cx="8804400" cy="907800"/>
            </a:xfrm>
            <a:prstGeom prst="rect">
              <a:avLst/>
            </a:prstGeom>
            <a:solidFill>
              <a:srgbClr val="D9EAD3"/>
            </a:solidFill>
            <a:ln cap="flat" cmpd="sng" w="19050">
              <a:solidFill>
                <a:srgbClr val="3876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0"/>
            <p:cNvSpPr/>
            <p:nvPr/>
          </p:nvSpPr>
          <p:spPr>
            <a:xfrm>
              <a:off x="181525" y="3178000"/>
              <a:ext cx="8804400" cy="938100"/>
            </a:xfrm>
            <a:prstGeom prst="rect">
              <a:avLst/>
            </a:prstGeom>
            <a:solidFill>
              <a:srgbClr val="D0E0E3"/>
            </a:solidFill>
            <a:ln cap="flat" cmpd="sng" w="19050">
              <a:solidFill>
                <a:srgbClr val="13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0"/>
            <p:cNvSpPr/>
            <p:nvPr/>
          </p:nvSpPr>
          <p:spPr>
            <a:xfrm>
              <a:off x="181525" y="1332100"/>
              <a:ext cx="8804400" cy="938100"/>
            </a:xfrm>
            <a:prstGeom prst="rect">
              <a:avLst/>
            </a:prstGeom>
            <a:solidFill>
              <a:srgbClr val="FFF2CC"/>
            </a:solidFill>
            <a:ln cap="flat" cmpd="sng" w="19050">
              <a:solidFill>
                <a:srgbClr val="BF9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0"/>
            <p:cNvSpPr txBox="1"/>
            <p:nvPr/>
          </p:nvSpPr>
          <p:spPr>
            <a:xfrm rot="-5400000">
              <a:off x="-102725" y="1616500"/>
              <a:ext cx="937800" cy="369300"/>
            </a:xfrm>
            <a:prstGeom prst="rect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AI</a:t>
              </a:r>
              <a:endParaRPr b="1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7" name="Google Shape;47;p10"/>
            <p:cNvSpPr txBox="1"/>
            <p:nvPr/>
          </p:nvSpPr>
          <p:spPr>
            <a:xfrm rot="-5400000">
              <a:off x="-87725" y="2539450"/>
              <a:ext cx="907800" cy="3693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You &amp; AI</a:t>
              </a:r>
              <a:endParaRPr b="1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8" name="Google Shape;48;p10"/>
            <p:cNvSpPr txBox="1"/>
            <p:nvPr/>
          </p:nvSpPr>
          <p:spPr>
            <a:xfrm rot="-5400000">
              <a:off x="-100325" y="3459650"/>
              <a:ext cx="933000" cy="369300"/>
            </a:xfrm>
            <a:prstGeom prst="rect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You</a:t>
              </a:r>
              <a:endParaRPr b="1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9" name="Google Shape;49;p10"/>
            <p:cNvSpPr/>
            <p:nvPr/>
          </p:nvSpPr>
          <p:spPr>
            <a:xfrm>
              <a:off x="8905225" y="1332100"/>
              <a:ext cx="80700" cy="938100"/>
            </a:xfrm>
            <a:prstGeom prst="rect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0"/>
            <p:cNvSpPr/>
            <p:nvPr/>
          </p:nvSpPr>
          <p:spPr>
            <a:xfrm>
              <a:off x="8905225" y="2270200"/>
              <a:ext cx="80700" cy="9078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0"/>
            <p:cNvSpPr/>
            <p:nvPr/>
          </p:nvSpPr>
          <p:spPr>
            <a:xfrm>
              <a:off x="8905225" y="3177925"/>
              <a:ext cx="80700" cy="937800"/>
            </a:xfrm>
            <a:prstGeom prst="rect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10"/>
          <p:cNvSpPr/>
          <p:nvPr/>
        </p:nvSpPr>
        <p:spPr>
          <a:xfrm>
            <a:off x="181525" y="980000"/>
            <a:ext cx="8790000" cy="937800"/>
          </a:xfrm>
          <a:prstGeom prst="rect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0"/>
          <p:cNvSpPr txBox="1"/>
          <p:nvPr/>
        </p:nvSpPr>
        <p:spPr>
          <a:xfrm rot="-5400000">
            <a:off x="-102725" y="1264238"/>
            <a:ext cx="937800" cy="369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Sub-task</a:t>
            </a:r>
            <a:endParaRPr b="1"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" name="Google Shape;54;p10"/>
          <p:cNvSpPr/>
          <p:nvPr/>
        </p:nvSpPr>
        <p:spPr>
          <a:xfrm>
            <a:off x="169800" y="239825"/>
            <a:ext cx="8804400" cy="5037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" name="Google Shape;5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/>
          <p:nvPr/>
        </p:nvSpPr>
        <p:spPr>
          <a:xfrm>
            <a:off x="2030250" y="1492750"/>
            <a:ext cx="5083500" cy="21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 Light"/>
                <a:ea typeface="Montserrat Light"/>
                <a:cs typeface="Montserrat Light"/>
                <a:sym typeface="Montserrat Light"/>
              </a:rPr>
              <a:t>Welcome! To get access to an editable version of this document, click on the ‘File’ menu, select ‘Make a copy’ and save to your own Google Drive.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just">
              <a:spcBef>
                <a:spcPts val="1000"/>
              </a:spcBef>
              <a:spcAft>
                <a:spcPts val="0"/>
              </a:spcAft>
              <a:buNone/>
            </a:pPr>
            <a:r>
              <a:rPr lang="en-GB">
                <a:latin typeface="Montserrat Light"/>
                <a:ea typeface="Montserrat Light"/>
                <a:cs typeface="Montserrat Light"/>
                <a:sym typeface="Montserrat Light"/>
              </a:rPr>
              <a:t>Alternatively, download the document as a PowerPoint file and edit it as you wish. 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just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>
                <a:latin typeface="Montserrat Light"/>
                <a:ea typeface="Montserrat Light"/>
                <a:cs typeface="Montserrat Light"/>
                <a:sym typeface="Montserrat Light"/>
              </a:rPr>
              <a:t>Please don’t ask me to share the document. I can’t do that. If I did, everyone would be able to see the changes you make. So I’m saving you some embarrassment!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2030250" y="1025550"/>
            <a:ext cx="5083500" cy="3387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PLEASE READ</a:t>
            </a:r>
            <a:endParaRPr b="1" sz="1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2030250" y="3779255"/>
            <a:ext cx="5083500" cy="3387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Dave Birss</a:t>
            </a:r>
            <a:endParaRPr b="1" sz="1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/>
          <p:nvPr/>
        </p:nvSpPr>
        <p:spPr>
          <a:xfrm>
            <a:off x="655550" y="11553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Sub-task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1341350" y="11553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Sub-task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2027150" y="11553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Sub-task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5" name="Google Shape;75;p14"/>
          <p:cNvSpPr/>
          <p:nvPr/>
        </p:nvSpPr>
        <p:spPr>
          <a:xfrm>
            <a:off x="2712950" y="11553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Sub-task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3398750" y="11553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Sub-task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4084550" y="11553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Sub-task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4770350" y="11553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Sub-task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9" name="Google Shape;79;p14"/>
          <p:cNvSpPr/>
          <p:nvPr/>
        </p:nvSpPr>
        <p:spPr>
          <a:xfrm>
            <a:off x="5456150" y="11553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Sub-task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0" name="Google Shape;80;p14"/>
          <p:cNvSpPr/>
          <p:nvPr/>
        </p:nvSpPr>
        <p:spPr>
          <a:xfrm>
            <a:off x="6141950" y="11553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Sub-task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1" name="Google Shape;81;p14"/>
          <p:cNvSpPr/>
          <p:nvPr/>
        </p:nvSpPr>
        <p:spPr>
          <a:xfrm>
            <a:off x="6827750" y="11553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Sub-task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2" name="Google Shape;82;p14"/>
          <p:cNvSpPr/>
          <p:nvPr/>
        </p:nvSpPr>
        <p:spPr>
          <a:xfrm>
            <a:off x="7513550" y="11553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Sub-task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3" name="Google Shape;83;p14"/>
          <p:cNvSpPr/>
          <p:nvPr/>
        </p:nvSpPr>
        <p:spPr>
          <a:xfrm>
            <a:off x="8199350" y="11553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Sub-task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521375" y="250675"/>
            <a:ext cx="8101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MAIN TASK</a:t>
            </a:r>
            <a:endParaRPr b="1" sz="1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/>
          <p:nvPr/>
        </p:nvSpPr>
        <p:spPr>
          <a:xfrm>
            <a:off x="655550" y="3240793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Subject research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0" name="Google Shape;90;p15"/>
          <p:cNvSpPr/>
          <p:nvPr/>
        </p:nvSpPr>
        <p:spPr>
          <a:xfrm>
            <a:off x="1341350" y="231836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Blog ideas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1" name="Google Shape;91;p15"/>
          <p:cNvSpPr/>
          <p:nvPr/>
        </p:nvSpPr>
        <p:spPr>
          <a:xfrm>
            <a:off x="2027150" y="418326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Select &amp; refine idea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2" name="Google Shape;92;p15"/>
          <p:cNvSpPr/>
          <p:nvPr/>
        </p:nvSpPr>
        <p:spPr>
          <a:xfrm>
            <a:off x="2712950" y="231836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Outline blog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3" name="Google Shape;93;p15"/>
          <p:cNvSpPr/>
          <p:nvPr/>
        </p:nvSpPr>
        <p:spPr>
          <a:xfrm>
            <a:off x="3398750" y="3240793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Specific research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4" name="Google Shape;94;p15"/>
          <p:cNvSpPr/>
          <p:nvPr/>
        </p:nvSpPr>
        <p:spPr>
          <a:xfrm>
            <a:off x="4084550" y="3240793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SEO </a:t>
            </a: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research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5" name="Google Shape;95;p15"/>
          <p:cNvSpPr/>
          <p:nvPr/>
        </p:nvSpPr>
        <p:spPr>
          <a:xfrm>
            <a:off x="4770350" y="3240793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Write blog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6" name="Google Shape;96;p15"/>
          <p:cNvSpPr/>
          <p:nvPr/>
        </p:nvSpPr>
        <p:spPr>
          <a:xfrm>
            <a:off x="5456150" y="3240793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Create graphics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7" name="Google Shape;97;p15"/>
          <p:cNvSpPr/>
          <p:nvPr/>
        </p:nvSpPr>
        <p:spPr>
          <a:xfrm>
            <a:off x="6141950" y="418326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Post blog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8" name="Google Shape;98;p15"/>
          <p:cNvSpPr/>
          <p:nvPr/>
        </p:nvSpPr>
        <p:spPr>
          <a:xfrm>
            <a:off x="6827750" y="231836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Write social posts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9" name="Google Shape;99;p15"/>
          <p:cNvSpPr/>
          <p:nvPr/>
        </p:nvSpPr>
        <p:spPr>
          <a:xfrm>
            <a:off x="7513550" y="418326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Edit &amp; share </a:t>
            </a: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social </a:t>
            </a: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posts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0" name="Google Shape;100;p15"/>
          <p:cNvSpPr/>
          <p:nvPr/>
        </p:nvSpPr>
        <p:spPr>
          <a:xfrm>
            <a:off x="8199350" y="418326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Cup of tea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521375" y="250675"/>
            <a:ext cx="8101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CREATE BLOG POST </a:t>
            </a:r>
            <a:r>
              <a:rPr i="1" lang="en-GB" sz="1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(example)</a:t>
            </a:r>
            <a:endParaRPr i="1" sz="1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/>
          <p:nvPr/>
        </p:nvSpPr>
        <p:spPr>
          <a:xfrm>
            <a:off x="1778500" y="32508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Topic research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2464300" y="4173243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Define point of view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8" name="Google Shape;108;p16"/>
          <p:cNvSpPr/>
          <p:nvPr/>
        </p:nvSpPr>
        <p:spPr>
          <a:xfrm>
            <a:off x="3150100" y="32508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Outline presentation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3835900" y="32508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Specific research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0" name="Google Shape;110;p16"/>
          <p:cNvSpPr/>
          <p:nvPr/>
        </p:nvSpPr>
        <p:spPr>
          <a:xfrm>
            <a:off x="4521700" y="32508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Write slides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5207500" y="231836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Create images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2" name="Google Shape;112;p16"/>
          <p:cNvSpPr/>
          <p:nvPr/>
        </p:nvSpPr>
        <p:spPr>
          <a:xfrm>
            <a:off x="5893300" y="3250818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Write speaker’s notes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6579100" y="4173243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Rehearse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4" name="Google Shape;114;p16"/>
          <p:cNvSpPr/>
          <p:nvPr/>
        </p:nvSpPr>
        <p:spPr>
          <a:xfrm>
            <a:off x="7264900" y="4173243"/>
            <a:ext cx="605100" cy="6051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Montserrat Light"/>
                <a:ea typeface="Montserrat Light"/>
                <a:cs typeface="Montserrat Light"/>
                <a:sym typeface="Montserrat Light"/>
              </a:rPr>
              <a:t>Refine</a:t>
            </a:r>
            <a:endParaRPr sz="7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521375" y="250675"/>
            <a:ext cx="8101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PREPARE A PRESENTATION </a:t>
            </a:r>
            <a:r>
              <a:rPr i="1" lang="en-GB" sz="1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(example)</a:t>
            </a:r>
            <a:endParaRPr i="1" sz="1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